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handoutMasterIdLst>
    <p:handoutMasterId r:id="rId18"/>
  </p:handoutMasterIdLst>
  <p:sldIdLst>
    <p:sldId id="326" r:id="rId2"/>
    <p:sldId id="365" r:id="rId3"/>
    <p:sldId id="366" r:id="rId4"/>
    <p:sldId id="328" r:id="rId5"/>
    <p:sldId id="352" r:id="rId6"/>
    <p:sldId id="358" r:id="rId7"/>
    <p:sldId id="367" r:id="rId8"/>
    <p:sldId id="363" r:id="rId9"/>
    <p:sldId id="351" r:id="rId10"/>
    <p:sldId id="368" r:id="rId11"/>
    <p:sldId id="362" r:id="rId12"/>
    <p:sldId id="369" r:id="rId13"/>
    <p:sldId id="347" r:id="rId14"/>
    <p:sldId id="353" r:id="rId15"/>
    <p:sldId id="3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69"/>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154" d="100"/>
          <a:sy n="154" d="100"/>
        </p:scale>
        <p:origin x="534" y="12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10/01/2023</a:t>
            </a:fld>
            <a:endParaRPr lang="fr-FR"/>
          </a:p>
        </p:txBody>
      </p:sp>
      <p:sp>
        <p:nvSpPr>
          <p:cNvPr id="4" name="Espace réservé du pied de page 3">
            <a:extLst>
              <a:ext uri="{FF2B5EF4-FFF2-40B4-BE49-F238E27FC236}">
                <a16:creationId xmlns=""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10/01/2023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10/01/2023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10/01/2023</a:t>
            </a:fld>
            <a:endParaRPr lang="fr-FR" cap="all" dirty="0"/>
          </a:p>
        </p:txBody>
      </p:sp>
      <p:sp>
        <p:nvSpPr>
          <p:cNvPr id="2" name="Espace réservé du numéro de diapositive 7">
            <a:extLst>
              <a:ext uri="{FF2B5EF4-FFF2-40B4-BE49-F238E27FC236}">
                <a16:creationId xmlns=""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10/01/2023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10/01/2023</a:t>
            </a:fld>
            <a:endParaRPr lang="fr-FR" cap="all" dirty="0"/>
          </a:p>
        </p:txBody>
      </p:sp>
      <p:sp>
        <p:nvSpPr>
          <p:cNvPr id="2" name="Espace réservé du numéro de diapositive 7">
            <a:extLst>
              <a:ext uri="{FF2B5EF4-FFF2-40B4-BE49-F238E27FC236}">
                <a16:creationId xmlns=""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10/01/2023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pPr algn="r"/>
              <a:t>10/01/2023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10/01/2023</a:t>
            </a:fld>
            <a:endParaRPr lang="fr-FR" cap="all" dirty="0"/>
          </a:p>
        </p:txBody>
      </p:sp>
      <p:sp>
        <p:nvSpPr>
          <p:cNvPr id="2" name="Espace réservé du numéro de diapositive 7">
            <a:extLst>
              <a:ext uri="{FF2B5EF4-FFF2-40B4-BE49-F238E27FC236}">
                <a16:creationId xmlns=""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pPr algn="r"/>
              <a:t>10/01/2023</a:t>
            </a:fld>
            <a:endParaRPr lang="fr-FR" cap="all" dirty="0"/>
          </a:p>
        </p:txBody>
      </p:sp>
      <p:sp>
        <p:nvSpPr>
          <p:cNvPr id="12" name="Espace réservé du numéro de diapositive 7">
            <a:extLst>
              <a:ext uri="{FF2B5EF4-FFF2-40B4-BE49-F238E27FC236}">
                <a16:creationId xmlns=""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10/01/2023</a:t>
            </a:fld>
            <a:endParaRPr lang="fr-FR" cap="all" dirty="0"/>
          </a:p>
        </p:txBody>
      </p:sp>
      <p:sp>
        <p:nvSpPr>
          <p:cNvPr id="3" name="Espace réservé pour une image  7">
            <a:extLst>
              <a:ext uri="{FF2B5EF4-FFF2-40B4-BE49-F238E27FC236}">
                <a16:creationId xmlns=""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pPr algn="r"/>
              <a:t>10/01/2023</a:t>
            </a:fld>
            <a:endParaRPr lang="fr-FR" cap="all" dirty="0"/>
          </a:p>
        </p:txBody>
      </p:sp>
      <p:sp>
        <p:nvSpPr>
          <p:cNvPr id="15" name="Espace réservé du numéro de diapositive 7">
            <a:extLst>
              <a:ext uri="{FF2B5EF4-FFF2-40B4-BE49-F238E27FC236}">
                <a16:creationId xmlns=""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10/01/2023</a:t>
            </a:fld>
            <a:endParaRPr lang="fr-FR" cap="all" dirty="0"/>
          </a:p>
        </p:txBody>
      </p:sp>
      <p:sp>
        <p:nvSpPr>
          <p:cNvPr id="2" name="Espace réservé du numéro de diapositive 7">
            <a:extLst>
              <a:ext uri="{FF2B5EF4-FFF2-40B4-BE49-F238E27FC236}">
                <a16:creationId xmlns=""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pPr/>
              <a:t>10/01/2023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pPr algn="r"/>
              <a:t>10/01/2023</a:t>
            </a:fld>
            <a:endParaRPr lang="fr-FR" cap="all" dirty="0"/>
          </a:p>
        </p:txBody>
      </p:sp>
      <p:sp>
        <p:nvSpPr>
          <p:cNvPr id="2" name="Espace réservé du numéro de diapositive 7">
            <a:extLst>
              <a:ext uri="{FF2B5EF4-FFF2-40B4-BE49-F238E27FC236}">
                <a16:creationId xmlns=""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pPr algn="r"/>
              <a:t>10/01/2023</a:t>
            </a:fld>
            <a:endParaRPr lang="fr-FR" cap="all" dirty="0"/>
          </a:p>
        </p:txBody>
      </p:sp>
      <p:sp>
        <p:nvSpPr>
          <p:cNvPr id="3" name="Espace réservé du numéro de diapositive 7">
            <a:extLst>
              <a:ext uri="{FF2B5EF4-FFF2-40B4-BE49-F238E27FC236}">
                <a16:creationId xmlns=""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pPr algn="r"/>
              <a:t>10/01/2023</a:t>
            </a:fld>
            <a:endParaRPr lang="fr-FR" cap="all" dirty="0"/>
          </a:p>
        </p:txBody>
      </p:sp>
      <p:sp>
        <p:nvSpPr>
          <p:cNvPr id="16" name="Espace réservé du numéro de diapositive 7">
            <a:extLst>
              <a:ext uri="{FF2B5EF4-FFF2-40B4-BE49-F238E27FC236}">
                <a16:creationId xmlns=""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pPr/>
              <a:t>10/01/2023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pic>
        <p:nvPicPr>
          <p:cNvPr id="5" name="Image 4" descr="Le site du LGT Galilée CERGY"/>
          <p:cNvPicPr/>
          <p:nvPr/>
        </p:nvPicPr>
        <p:blipFill>
          <a:blip r:embed="rId2"/>
          <a:srcRect/>
          <a:stretch>
            <a:fillRect/>
          </a:stretch>
        </p:blipFill>
        <p:spPr bwMode="auto">
          <a:xfrm>
            <a:off x="1475656" y="339502"/>
            <a:ext cx="3312368" cy="406911"/>
          </a:xfrm>
          <a:prstGeom prst="rect">
            <a:avLst/>
          </a:prstGeom>
          <a:noFill/>
          <a:ln w="9525">
            <a:noFill/>
            <a:miter lim="800000"/>
            <a:headEnd/>
            <a:tailEnd/>
          </a:ln>
        </p:spPr>
      </p:pic>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defTabSz="457200">
              <a:spcBef>
                <a:spcPts val="600"/>
              </a:spcBef>
              <a:spcAft>
                <a:spcPts val="600"/>
              </a:spcAft>
              <a:buClr>
                <a:srgbClr val="FF0000"/>
              </a:buClr>
              <a:buSzPct val="100000"/>
            </a:pPr>
            <a:endParaRPr lang="fr-FR" sz="1400" dirty="0">
              <a:solidFill>
                <a:srgbClr val="3D566E"/>
              </a:solidFill>
            </a:endParaRPr>
          </a:p>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18 </a:t>
            </a:r>
            <a:r>
              <a:rPr lang="fr-FR" sz="1400" b="1" dirty="0">
                <a:solidFill>
                  <a:schemeClr val="tx1"/>
                </a:solidFill>
              </a:rPr>
              <a:t>janvier 2023</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915566"/>
            <a:ext cx="3600402" cy="3744417"/>
          </a:xfrm>
        </p:spPr>
        <p:txBody>
          <a:bodyPr>
            <a:noAutofit/>
          </a:bodyPr>
          <a:lstStyle/>
          <a:p>
            <a:pPr marL="285750" lvl="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 projet de formation motivé</a:t>
            </a:r>
          </a:p>
          <a:p>
            <a:pPr marL="285750" lvl="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b="1" dirty="0">
              <a:solidFill>
                <a:srgbClr val="F28E65"/>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dirty="0">
                <a:solidFill>
                  <a:schemeClr val="accent1"/>
                </a:solidFill>
              </a:rPr>
              <a:t>demandées par certaines formations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 </a:t>
            </a:r>
            <a:r>
              <a:rPr lang="fr-FR" sz="1400" dirty="0">
                <a:solidFill>
                  <a:schemeClr val="accent1"/>
                </a:solidFill>
              </a:rPr>
              <a:t>renseignée par le lycée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Des informations sur votre parcours spécifique </a:t>
            </a:r>
            <a:r>
              <a:rPr lang="fr-FR" sz="1400" dirty="0">
                <a:solidFill>
                  <a:schemeClr val="accent1"/>
                </a:solidFill>
              </a:rPr>
              <a:t>(sections européennes, internationales ou bi-bac) </a:t>
            </a:r>
            <a:r>
              <a:rPr lang="fr-FR" sz="1400" dirty="0">
                <a:solidFill>
                  <a:schemeClr val="bg1"/>
                </a:solidFill>
                <a:highlight>
                  <a:srgbClr val="0000FF"/>
                </a:highlight>
              </a:rPr>
              <a:t>ou </a:t>
            </a:r>
            <a:r>
              <a:rPr lang="fr-FR" sz="1400" b="1" dirty="0">
                <a:solidFill>
                  <a:schemeClr val="bg1"/>
                </a:solidFill>
                <a:highlight>
                  <a:srgbClr val="0000FF"/>
                </a:highlight>
              </a:rPr>
              <a:t>votre</a:t>
            </a:r>
            <a:r>
              <a:rPr lang="fr-FR" sz="1400" dirty="0">
                <a:solidFill>
                  <a:schemeClr val="bg1"/>
                </a:solidFill>
                <a:highlight>
                  <a:srgbClr val="0000FF"/>
                </a:highlight>
              </a:rPr>
              <a:t> </a:t>
            </a:r>
            <a:r>
              <a:rPr lang="fr-FR" sz="1400" b="1" dirty="0">
                <a:solidFill>
                  <a:schemeClr val="bg1"/>
                </a:solidFill>
                <a:highlight>
                  <a:srgbClr val="0000FF"/>
                </a:highlight>
              </a:rPr>
              <a:t>participation aux cordées de la réussite </a:t>
            </a:r>
            <a:r>
              <a:rPr lang="fr-FR" sz="1400" dirty="0">
                <a:solidFill>
                  <a:schemeClr val="accent1"/>
                </a:solidFill>
              </a:rPr>
              <a:t>(seulement si vous le souhaitez)</a:t>
            </a:r>
          </a:p>
        </p:txBody>
      </p:sp>
      <p:sp>
        <p:nvSpPr>
          <p:cNvPr id="9" name="Espace réservé du texte 5"/>
          <p:cNvSpPr>
            <a:spLocks noGrp="1"/>
          </p:cNvSpPr>
          <p:nvPr>
            <p:ph type="body" sz="quarter" idx="14"/>
          </p:nvPr>
        </p:nvSpPr>
        <p:spPr>
          <a:xfrm>
            <a:off x="4203336" y="935825"/>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notes des épreuves </a:t>
            </a:r>
            <a:r>
              <a:rPr lang="fr-FR" sz="1400" dirty="0" smtClean="0">
                <a:solidFill>
                  <a:schemeClr val="accent1"/>
                </a:solidFill>
              </a:rPr>
              <a:t>terminales </a:t>
            </a:r>
            <a:r>
              <a:rPr lang="fr-FR" sz="1400" dirty="0">
                <a:solidFill>
                  <a:schemeClr val="accent1"/>
                </a:solidFill>
              </a:rPr>
              <a:t>des deux enseignements de spécialité (pour les lycéens généraux et technologiques)</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3" name="Rectangle à coins arrondis 6">
            <a:extLst>
              <a:ext uri="{FF2B5EF4-FFF2-40B4-BE49-F238E27FC236}">
                <a16:creationId xmlns=""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
        <p:nvSpPr>
          <p:cNvPr id="5" name="Rectangle à coins arrondis 6">
            <a:extLst>
              <a:ext uri="{FF2B5EF4-FFF2-40B4-BE49-F238E27FC236}">
                <a16:creationId xmlns="" xmlns:a16="http://schemas.microsoft.com/office/drawing/2014/main" id="{83140DCC-AD93-1945-3373-C69C34662455}"/>
              </a:ext>
            </a:extLst>
          </p:cNvPr>
          <p:cNvSpPr/>
          <p:nvPr/>
        </p:nvSpPr>
        <p:spPr>
          <a:xfrm>
            <a:off x="4459676" y="3291830"/>
            <a:ext cx="4288788" cy="864096"/>
          </a:xfrm>
          <a:prstGeom prst="roundRect">
            <a:avLst/>
          </a:prstGeom>
          <a:solidFill>
            <a:srgbClr val="000091">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Nouveauté 2023 : vos résultats au baccalauréat mieux pris en compte</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pPr algn="r"/>
              <a:t>10/01/2023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13</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467543" y="843558"/>
            <a:ext cx="8298793" cy="3816424"/>
          </a:xfrm>
        </p:spPr>
        <p:txBody>
          <a:bodyPr>
            <a:noAutofit/>
          </a:bodyPr>
          <a:lstStyle/>
          <a:p>
            <a:pPr marL="537750" lvl="1" indent="-285750" defTabSz="457200">
              <a:spcBef>
                <a:spcPct val="20000"/>
              </a:spcBef>
              <a:spcAft>
                <a:spcPts val="0"/>
              </a:spcAft>
              <a:buClr>
                <a:srgbClr val="FF0000"/>
              </a:buClr>
              <a:buSzPct val="100000"/>
              <a:buFont typeface="Courier New" panose="02070309020205020404" pitchFamily="49" charset="0"/>
              <a:buChar char="o"/>
            </a:pPr>
            <a:r>
              <a:rPr lang="fr-FR" sz="1300" b="1" dirty="0">
                <a:solidFill>
                  <a:schemeClr val="bg1"/>
                </a:solidFill>
                <a:highlight>
                  <a:srgbClr val="0000FF"/>
                </a:highlight>
              </a:rPr>
              <a:t>Prendre connaissance du calendrier 2023,</a:t>
            </a:r>
            <a:r>
              <a:rPr lang="fr-FR" sz="1300" b="1" dirty="0">
                <a:solidFill>
                  <a:schemeClr val="bg1"/>
                </a:solidFill>
              </a:rPr>
              <a:t> </a:t>
            </a:r>
            <a:r>
              <a:rPr lang="fr-FR" sz="13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son projet d’orientation : explorer le moteur de recherche des formations, consulter les fiches des formations qui vous </a:t>
            </a:r>
            <a:r>
              <a:rPr lang="fr-FR" sz="1400" b="1" dirty="0" smtClean="0">
                <a:solidFill>
                  <a:schemeClr val="accent1"/>
                </a:solidFill>
              </a:rPr>
              <a:t>intéressent et aidez vous des chiffres clés</a:t>
            </a:r>
            <a:endParaRPr lang="fr-FR" sz="1400" b="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à vos questions :</a:t>
            </a:r>
            <a:r>
              <a:rPr lang="fr-FR" sz="1400" b="1" dirty="0">
                <a:solidFill>
                  <a:schemeClr val="accent1"/>
                </a:solidFill>
              </a:rPr>
              <a:t> </a:t>
            </a:r>
            <a:r>
              <a:rPr lang="fr-FR" sz="1400" b="1" dirty="0" smtClean="0">
                <a:solidFill>
                  <a:schemeClr val="accent1"/>
                </a:solidFill>
              </a:rPr>
              <a:t>échangez </a:t>
            </a:r>
            <a:r>
              <a:rPr lang="fr-FR" sz="1400" b="1" dirty="0">
                <a:solidFill>
                  <a:schemeClr val="accent1"/>
                </a:solidFill>
              </a:rPr>
              <a:t>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smtClean="0">
                <a:solidFill>
                  <a:schemeClr val="accent1"/>
                </a:solidFill>
              </a:rPr>
              <a:t>, en vous aidant des conseils des enseignants du supérieur et des chiffres clés renseignés dans les fiches des formations</a:t>
            </a: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Faites </a:t>
            </a:r>
            <a:r>
              <a:rPr lang="fr-FR" sz="1400" b="1" dirty="0">
                <a:solidFill>
                  <a:schemeClr val="bg1"/>
                </a:solidFill>
                <a:highlight>
                  <a:srgbClr val="0000FF"/>
                </a:highlight>
              </a:rPr>
              <a:t>les vœux pour des formations qui vous intéressent, </a:t>
            </a:r>
            <a:r>
              <a:rPr lang="fr-FR" sz="1400" b="1" dirty="0" smtClean="0">
                <a:solidFill>
                  <a:schemeClr val="bg1"/>
                </a:solidFill>
                <a:highlight>
                  <a:srgbClr val="0000FF"/>
                </a:highlight>
              </a:rPr>
              <a:t>ne vous autocensurez pas, pensez </a:t>
            </a:r>
            <a:r>
              <a:rPr lang="fr-FR" sz="1400" b="1" dirty="0">
                <a:solidFill>
                  <a:schemeClr val="bg1"/>
                </a:solidFill>
                <a:highlight>
                  <a:srgbClr val="0000FF"/>
                </a:highlight>
              </a:rPr>
              <a:t>à diversifier vos vœux </a:t>
            </a:r>
            <a:r>
              <a:rPr lang="fr-FR" sz="1400" b="1" dirty="0" smtClean="0">
                <a:solidFill>
                  <a:schemeClr val="bg1"/>
                </a:solidFill>
                <a:highlight>
                  <a:srgbClr val="0000FF"/>
                </a:highlight>
              </a:rPr>
              <a:t>et </a:t>
            </a:r>
            <a:r>
              <a:rPr lang="fr-FR" sz="1400" b="1" dirty="0">
                <a:solidFill>
                  <a:schemeClr val="bg1"/>
                </a:solidFill>
                <a:highlight>
                  <a:srgbClr val="0000FF"/>
                </a:highlight>
              </a:rPr>
              <a:t>évitez de ne formuler qu’un seul vœu</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dirty="0"/>
          </a:p>
        </p:txBody>
      </p:sp>
      <p:sp>
        <p:nvSpPr>
          <p:cNvPr id="2" name="Rectangle à coins arrondis 6">
            <a:extLst>
              <a:ext uri="{FF2B5EF4-FFF2-40B4-BE49-F238E27FC236}">
                <a16:creationId xmlns=""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la procédure</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18 </a:t>
            </a:r>
            <a:r>
              <a:rPr lang="fr-FR" sz="1600" b="1" dirty="0" smtClean="0">
                <a:solidFill>
                  <a:schemeClr val="accent1"/>
                </a:solidFill>
                <a:highlight>
                  <a:srgbClr val="FFFF00"/>
                </a:highlight>
              </a:rPr>
              <a:t>janvier 2023)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a:t>
            </a:r>
            <a:r>
              <a:rPr lang="fr-FR" sz="1600" b="1">
                <a:solidFill>
                  <a:schemeClr val="accent1"/>
                </a:solidFill>
              </a:rPr>
              <a:t>des </a:t>
            </a:r>
            <a:r>
              <a:rPr lang="fr-FR" sz="1600" b="1" smtClean="0">
                <a:solidFill>
                  <a:schemeClr val="accent1"/>
                </a:solidFill>
              </a:rPr>
              <a:t>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b="1" dirty="0" smtClean="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smtClean="0">
                <a:solidFill>
                  <a:schemeClr val="accent1"/>
                </a:solidFill>
              </a:rPr>
              <a:t>Mme LANNOY PSY EN du Centre d’information et d’Orientation de CERGY </a:t>
            </a:r>
            <a:endParaRPr lang="fr-FR" sz="1600" b="1" dirty="0" smtClean="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b="1" dirty="0">
              <a:solidFill>
                <a:schemeClr val="accent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a:p>
        </p:txBody>
      </p:sp>
      <p:sp>
        <p:nvSpPr>
          <p:cNvPr id="2" name="Titre 1">
            <a:extLst>
              <a:ext uri="{FF2B5EF4-FFF2-40B4-BE49-F238E27FC236}">
                <a16:creationId xmlns=""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pic>
        <p:nvPicPr>
          <p:cNvPr id="5" name="Image 4" descr="Le site du LGT Galilée CERGY"/>
          <p:cNvPicPr/>
          <p:nvPr/>
        </p:nvPicPr>
        <p:blipFill>
          <a:blip r:embed="rId2"/>
          <a:srcRect/>
          <a:stretch>
            <a:fillRect/>
          </a:stretch>
        </p:blipFill>
        <p:spPr bwMode="auto">
          <a:xfrm>
            <a:off x="3563888" y="123478"/>
            <a:ext cx="4193540" cy="622935"/>
          </a:xfrm>
          <a:prstGeom prst="rect">
            <a:avLst/>
          </a:prstGeom>
          <a:noFill/>
          <a:ln w="9525">
            <a:noFill/>
            <a:miter lim="800000"/>
            <a:headEnd/>
            <a:tailEnd/>
          </a:ln>
        </p:spPr>
      </p:pic>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L’exhaustivité : Parcoursup vous permet de découvrir toutes les formations </a:t>
            </a:r>
            <a:r>
              <a:rPr lang="fr-FR" sz="1500" b="1" dirty="0" smtClean="0">
                <a:solidFill>
                  <a:schemeClr val="bg1"/>
                </a:solidFill>
                <a:highlight>
                  <a:srgbClr val="0000FF"/>
                </a:highlight>
              </a:rPr>
              <a:t>supérieures </a:t>
            </a:r>
            <a:r>
              <a:rPr lang="fr-FR" sz="1500" b="1" dirty="0">
                <a:solidFill>
                  <a:schemeClr val="bg1"/>
                </a:solidFill>
                <a:highlight>
                  <a:srgbClr val="0000FF"/>
                </a:highlight>
              </a:rPr>
              <a:t>qui sont reconnues par </a:t>
            </a:r>
            <a:r>
              <a:rPr lang="fr-FR" sz="1500" b="1" dirty="0" smtClean="0">
                <a:solidFill>
                  <a:schemeClr val="bg1"/>
                </a:solidFill>
                <a:highlight>
                  <a:srgbClr val="0000FF"/>
                </a:highlight>
              </a:rPr>
              <a:t>l’Etat. 21 </a:t>
            </a:r>
            <a:r>
              <a:rPr lang="fr-FR" sz="1500" b="1" dirty="0">
                <a:solidFill>
                  <a:schemeClr val="bg1"/>
                </a:solidFill>
                <a:highlight>
                  <a:srgbClr val="0000FF"/>
                </a:highlight>
              </a:rPr>
              <a:t>000 formations </a:t>
            </a:r>
            <a:r>
              <a:rPr lang="fr-FR" sz="1500" b="1" dirty="0" smtClean="0">
                <a:solidFill>
                  <a:schemeClr val="bg1"/>
                </a:solidFill>
                <a:highlight>
                  <a:srgbClr val="0000FF"/>
                </a:highlight>
              </a:rPr>
              <a:t>référencées</a:t>
            </a:r>
            <a:endParaRPr lang="fr-FR" sz="1500" b="1" dirty="0">
              <a:solidFill>
                <a:schemeClr val="bg1"/>
              </a:solidFill>
              <a:highlight>
                <a:srgbClr val="0000FF"/>
              </a:highlight>
            </a:endParaRPr>
          </a:p>
          <a:p>
            <a:pPr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500" dirty="0" smtClean="0">
                <a:solidFill>
                  <a:schemeClr val="accent1"/>
                </a:solidFill>
              </a:rPr>
              <a:t>Des formations sous statut étudiant et des formations en apprentissage </a:t>
            </a:r>
          </a:p>
          <a:p>
            <a:pPr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r>
              <a:rPr lang="fr-FR" sz="1500" b="1" dirty="0" smtClean="0">
                <a:solidFill>
                  <a:schemeClr val="bg1"/>
                </a:solidFill>
                <a:highlight>
                  <a:srgbClr val="0000FF"/>
                </a:highlight>
              </a:rPr>
              <a:t>d’orientation </a:t>
            </a:r>
            <a:endParaRPr lang="fr-FR" sz="1500" b="1" dirty="0">
              <a:solidFill>
                <a:schemeClr val="bg1"/>
              </a:solidFill>
              <a:highlight>
                <a:srgbClr val="0000FF"/>
              </a:highlight>
            </a:endParaRPr>
          </a:p>
          <a:p>
            <a:pPr marL="179388" defTabSz="457200">
              <a:spcBef>
                <a:spcPct val="20000"/>
              </a:spcBef>
              <a:spcAft>
                <a:spcPts val="600"/>
              </a:spcAft>
              <a:buClr>
                <a:srgbClr val="FF0000"/>
              </a:buClr>
              <a:buSzPct val="100000"/>
            </a:pPr>
            <a:r>
              <a:rPr lang="fr-FR" sz="1500" dirty="0">
                <a:solidFill>
                  <a:schemeClr val="accent1"/>
                </a:solidFill>
              </a:rPr>
              <a:t>Parcoursup, c’est </a:t>
            </a:r>
            <a:r>
              <a:rPr lang="fr-FR" sz="1500" dirty="0" smtClean="0">
                <a:solidFill>
                  <a:schemeClr val="accent1"/>
                </a:solidFill>
              </a:rPr>
              <a:t>1 procédure dématérialisée, 1 </a:t>
            </a:r>
            <a:r>
              <a:rPr lang="fr-FR" sz="1500" dirty="0">
                <a:solidFill>
                  <a:schemeClr val="accent1"/>
                </a:solidFill>
              </a:rPr>
              <a:t>calendrier unique </a:t>
            </a:r>
            <a:r>
              <a:rPr lang="fr-FR" sz="1500" dirty="0" smtClean="0">
                <a:solidFill>
                  <a:schemeClr val="accent1"/>
                </a:solidFill>
              </a:rPr>
              <a:t>et 1 </a:t>
            </a:r>
            <a:r>
              <a:rPr lang="fr-FR" sz="1500" dirty="0">
                <a:solidFill>
                  <a:schemeClr val="accent1"/>
                </a:solidFill>
              </a:rPr>
              <a:t>seul dossier à </a:t>
            </a:r>
            <a:r>
              <a:rPr lang="fr-FR" sz="1500" dirty="0" smtClean="0">
                <a:solidFill>
                  <a:schemeClr val="accent1"/>
                </a:solidFill>
              </a:rPr>
              <a:t>constituer</a:t>
            </a:r>
            <a:endParaRPr lang="fr-FR" sz="1500" dirty="0">
              <a:solidFill>
                <a:schemeClr val="accent1"/>
              </a:solidFill>
            </a:endParaRPr>
          </a:p>
          <a:p>
            <a:pPr marL="182563" lvl="0" indent="-182563" defTabSz="457200">
              <a:spcBef>
                <a:spcPct val="20000"/>
              </a:spcBef>
              <a:spcAft>
                <a:spcPts val="0"/>
              </a:spcAft>
              <a:buClr>
                <a:srgbClr val="FF0000"/>
              </a:buClr>
              <a:buSzPct val="100000"/>
            </a:pPr>
            <a:r>
              <a:rPr lang="fr-FR" sz="1500" b="1" dirty="0" smtClean="0"/>
              <a:t>	</a:t>
            </a:r>
            <a:r>
              <a:rPr lang="fr-FR" sz="1500" dirty="0">
                <a:solidFill>
                  <a:schemeClr val="accent1"/>
                </a:solidFill>
              </a:rPr>
              <a:t>Parcoursup, c’est </a:t>
            </a:r>
            <a:r>
              <a:rPr lang="fr-FR" sz="1500" dirty="0" smtClean="0">
                <a:solidFill>
                  <a:schemeClr val="accent1"/>
                </a:solidFill>
              </a:rPr>
              <a:t>un cadre de présentation des formations homogène pour </a:t>
            </a:r>
            <a:r>
              <a:rPr lang="fr-FR" sz="1500" b="1" dirty="0" smtClean="0">
                <a:solidFill>
                  <a:schemeClr val="accent1"/>
                </a:solidFill>
              </a:rPr>
              <a:t>trouver rapidement les informations essentielles</a:t>
            </a:r>
            <a:r>
              <a:rPr lang="fr-FR" sz="1500" dirty="0" smtClean="0">
                <a:solidFill>
                  <a:schemeClr val="accent1"/>
                </a:solidFill>
              </a:rPr>
              <a:t>, pour </a:t>
            </a:r>
            <a:r>
              <a:rPr lang="fr-FR" sz="1500" b="1" dirty="0" smtClean="0">
                <a:solidFill>
                  <a:schemeClr val="accent1"/>
                </a:solidFill>
              </a:rPr>
              <a:t>connaitre les chiffres clés </a:t>
            </a:r>
            <a:r>
              <a:rPr lang="fr-FR" sz="1500" dirty="0" smtClean="0">
                <a:solidFill>
                  <a:schemeClr val="accent1"/>
                </a:solidFill>
              </a:rPr>
              <a:t>de la session précédente</a:t>
            </a:r>
          </a:p>
          <a:p>
            <a:pPr marL="182563" lvl="0" indent="-182563"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a:t>
            </a:r>
            <a:r>
              <a:rPr lang="fr-FR" sz="1500" b="1" dirty="0" smtClean="0">
                <a:solidFill>
                  <a:schemeClr val="bg1"/>
                </a:solidFill>
                <a:highlight>
                  <a:srgbClr val="0000FF"/>
                </a:highlight>
              </a:rPr>
              <a:t>librement les </a:t>
            </a:r>
            <a:r>
              <a:rPr lang="fr-FR" sz="1500" b="1" dirty="0">
                <a:solidFill>
                  <a:schemeClr val="bg1"/>
                </a:solidFill>
                <a:highlight>
                  <a:srgbClr val="0000FF"/>
                </a:highlight>
              </a:rPr>
              <a:t>formations qui vous intéressent</a:t>
            </a:r>
          </a:p>
          <a:p>
            <a:pPr marL="179388"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a:t>
            </a:r>
            <a:r>
              <a:rPr lang="fr-FR" sz="1500" b="1" dirty="0" smtClean="0">
                <a:solidFill>
                  <a:schemeClr val="accent1"/>
                </a:solidFill>
              </a:rPr>
              <a:t>les classer</a:t>
            </a:r>
            <a:r>
              <a:rPr lang="fr-FR" sz="1500" dirty="0" smtClean="0">
                <a:solidFill>
                  <a:schemeClr val="accent1"/>
                </a:solidFill>
              </a:rPr>
              <a:t>.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1er juin </a:t>
            </a:r>
            <a:r>
              <a:rPr lang="fr-FR" sz="1500" dirty="0" smtClean="0">
                <a:solidFill>
                  <a:schemeClr val="accent1"/>
                </a:solidFill>
              </a:rPr>
              <a:t>2023. </a:t>
            </a:r>
            <a:r>
              <a:rPr lang="fr-FR" sz="1500" b="1" dirty="0" smtClean="0">
                <a:solidFill>
                  <a:schemeClr val="accent1"/>
                </a:solidFill>
              </a:rPr>
              <a:t>Vous avez le dernier mot</a:t>
            </a:r>
          </a:p>
          <a:p>
            <a:pPr marL="179388"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smtClean="0">
                <a:solidFill>
                  <a:srgbClr val="FF0000"/>
                </a:solidFill>
              </a:rPr>
              <a:t>Important </a:t>
            </a:r>
            <a:r>
              <a:rPr lang="fr-FR" sz="1500" b="1" u="sng" dirty="0" smtClean="0">
                <a:solidFill>
                  <a:schemeClr val="accent1"/>
                </a:solidFill>
              </a:rPr>
              <a:t>: Parcoursup ne fait pas l’analyse des candidatures </a:t>
            </a:r>
            <a:r>
              <a:rPr lang="fr-FR" sz="1500" u="sng" dirty="0" smtClean="0">
                <a:solidFill>
                  <a:schemeClr val="accent1"/>
                </a:solidFill>
              </a:rPr>
              <a:t>: ce sont les enseignants </a:t>
            </a:r>
            <a:r>
              <a:rPr lang="fr-FR" sz="1500" u="sng" dirty="0">
                <a:solidFill>
                  <a:schemeClr val="accent1"/>
                </a:solidFill>
              </a:rPr>
              <a:t>des formations </a:t>
            </a:r>
            <a:r>
              <a:rPr lang="fr-FR" sz="1500" u="sng" dirty="0" smtClean="0">
                <a:solidFill>
                  <a:schemeClr val="accent1"/>
                </a:solidFill>
              </a:rPr>
              <a:t>du supérieur qui définissent les critères, examinent </a:t>
            </a:r>
            <a:r>
              <a:rPr lang="fr-FR" sz="1500" u="sng" dirty="0">
                <a:solidFill>
                  <a:schemeClr val="accent1"/>
                </a:solidFill>
              </a:rPr>
              <a:t>votre dossier, font des propositions auxquelles vous </a:t>
            </a:r>
            <a:r>
              <a:rPr lang="fr-FR" sz="1500" u="sng" dirty="0" smtClean="0">
                <a:solidFill>
                  <a:schemeClr val="accent1"/>
                </a:solidFill>
              </a:rPr>
              <a:t>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fontScale="9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defTabSz="457200">
              <a:spcBef>
                <a:spcPct val="20000"/>
              </a:spcBef>
              <a:spcAft>
                <a:spcPts val="0"/>
              </a:spcAft>
              <a:buClr>
                <a:srgbClr val="FF0000"/>
              </a:buClr>
              <a:buSzPct val="100000"/>
            </a:pPr>
            <a:r>
              <a:rPr lang="fr-FR" sz="1500" b="1" dirty="0" smtClean="0">
                <a:solidFill>
                  <a:srgbClr val="FF0000"/>
                </a:solidFill>
              </a:rPr>
              <a:t>Nouveauté 2023 </a:t>
            </a:r>
            <a:r>
              <a:rPr lang="fr-FR" sz="1500" dirty="0" smtClean="0">
                <a:solidFill>
                  <a:schemeClr val="accent1"/>
                </a:solidFill>
              </a:rPr>
              <a:t>: Parcoursup permet de visualiser </a:t>
            </a:r>
            <a:r>
              <a:rPr lang="fr-FR" sz="1500" b="1" dirty="0" smtClean="0">
                <a:solidFill>
                  <a:schemeClr val="accent1"/>
                </a:solidFill>
              </a:rPr>
              <a:t>les critères </a:t>
            </a:r>
            <a:r>
              <a:rPr lang="fr-FR" sz="1500" b="1" dirty="0">
                <a:solidFill>
                  <a:schemeClr val="accent1"/>
                </a:solidFill>
              </a:rPr>
              <a:t>d’analyse des </a:t>
            </a:r>
            <a:r>
              <a:rPr lang="fr-FR" sz="1500" b="1" dirty="0" smtClean="0">
                <a:solidFill>
                  <a:schemeClr val="accent1"/>
                </a:solidFill>
              </a:rPr>
              <a:t>candidatures qu’utiliseront les formations du supérieur</a:t>
            </a:r>
            <a:r>
              <a:rPr lang="fr-FR" sz="1500" dirty="0" smtClean="0">
                <a:solidFill>
                  <a:schemeClr val="accent1"/>
                </a:solidFill>
              </a:rPr>
              <a:t>. Parcoursup permet de consulter des </a:t>
            </a:r>
            <a:r>
              <a:rPr lang="fr-FR" sz="1500" b="1" dirty="0" smtClean="0">
                <a:solidFill>
                  <a:schemeClr val="accent1"/>
                </a:solidFill>
              </a:rPr>
              <a:t>conseils des enseignants du supérieur </a:t>
            </a:r>
            <a:r>
              <a:rPr lang="fr-FR" sz="1500" dirty="0" smtClean="0">
                <a:solidFill>
                  <a:schemeClr val="accent1"/>
                </a:solidFill>
              </a:rPr>
              <a:t>sur les parcours recommandés au lycée ou encore sur la manière de faire votre candidature. Parcoursup fournit des </a:t>
            </a:r>
            <a:r>
              <a:rPr lang="fr-FR" sz="1500" dirty="0">
                <a:solidFill>
                  <a:schemeClr val="accent1"/>
                </a:solidFill>
              </a:rPr>
              <a:t>données </a:t>
            </a:r>
            <a:r>
              <a:rPr lang="fr-FR" sz="1500" dirty="0" smtClean="0">
                <a:solidFill>
                  <a:schemeClr val="accent1"/>
                </a:solidFill>
              </a:rPr>
              <a:t>sur la session précédente (profils </a:t>
            </a:r>
            <a:r>
              <a:rPr lang="fr-FR" sz="1500" dirty="0">
                <a:solidFill>
                  <a:schemeClr val="accent1"/>
                </a:solidFill>
              </a:rPr>
              <a:t>de candidats classés ; rythme d’envoi des </a:t>
            </a:r>
            <a:r>
              <a:rPr lang="fr-FR" sz="1500" dirty="0" smtClean="0">
                <a:solidFill>
                  <a:schemeClr val="accent1"/>
                </a:solidFill>
              </a:rPr>
              <a:t>propositions) pour </a:t>
            </a:r>
            <a:r>
              <a:rPr lang="fr-FR" sz="1500" b="1" dirty="0" smtClean="0">
                <a:solidFill>
                  <a:schemeClr val="accent1"/>
                </a:solidFill>
              </a:rPr>
              <a:t>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500" dirty="0">
                <a:solidFill>
                  <a:schemeClr val="accent1"/>
                </a:solidFill>
              </a:rPr>
              <a:t>Vous n’êtes pas seuls </a:t>
            </a:r>
            <a:r>
              <a:rPr lang="fr-FR" sz="1500" dirty="0" smtClean="0">
                <a:solidFill>
                  <a:schemeClr val="accent1"/>
                </a:solidFill>
              </a:rPr>
              <a:t>pour faire vos </a:t>
            </a:r>
            <a:r>
              <a:rPr lang="fr-FR" sz="1500" dirty="0">
                <a:solidFill>
                  <a:schemeClr val="accent1"/>
                </a:solidFill>
              </a:rPr>
              <a:t>choix : vous êtes accompagné, au lycée, via la plateforme, pour élaborer votre projet, faire des vœux, choisir votre formation. Si vous n’avez pas reçu de proposition, les recteurs </a:t>
            </a:r>
            <a:r>
              <a:rPr lang="fr-FR" sz="1500" dirty="0" smtClean="0">
                <a:solidFill>
                  <a:schemeClr val="accent1"/>
                </a:solidFill>
              </a:rPr>
              <a:t>proposent </a:t>
            </a:r>
            <a:r>
              <a:rPr lang="fr-FR" sz="1500" dirty="0">
                <a:solidFill>
                  <a:schemeClr val="accent1"/>
                </a:solidFill>
              </a:rPr>
              <a:t>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defTabSz="457200">
              <a:spcBef>
                <a:spcPct val="20000"/>
              </a:spcBef>
              <a:spcAft>
                <a:spcPts val="0"/>
              </a:spcAft>
              <a:buClr>
                <a:srgbClr val="FF0000"/>
              </a:buClr>
              <a:buSzPct val="100000"/>
            </a:pPr>
            <a:r>
              <a:rPr lang="fr-FR" sz="1500" dirty="0">
                <a:solidFill>
                  <a:schemeClr val="accent1"/>
                </a:solidFill>
              </a:rPr>
              <a:t>Parcoursup promeut le développement des </a:t>
            </a:r>
            <a:r>
              <a:rPr lang="fr-FR" sz="1500" dirty="0" smtClean="0">
                <a:solidFill>
                  <a:schemeClr val="accent1"/>
                </a:solidFill>
              </a:rPr>
              <a:t>parcours </a:t>
            </a:r>
            <a:r>
              <a:rPr lang="fr-FR" sz="1500" dirty="0">
                <a:solidFill>
                  <a:schemeClr val="accent1"/>
                </a:solidFill>
              </a:rPr>
              <a:t>personnalisés (Oui-Si) </a:t>
            </a:r>
            <a:r>
              <a:rPr lang="fr-FR" sz="1500" dirty="0" smtClean="0">
                <a:solidFill>
                  <a:schemeClr val="accent1"/>
                </a:solidFill>
              </a:rPr>
              <a:t>à l’université pour </a:t>
            </a:r>
            <a:r>
              <a:rPr lang="fr-FR" sz="1500" dirty="0">
                <a:solidFill>
                  <a:schemeClr val="accent1"/>
                </a:solidFill>
              </a:rPr>
              <a:t>favoriser la réussite des </a:t>
            </a:r>
            <a:r>
              <a:rPr lang="fr-FR" sz="1500" dirty="0" smtClean="0">
                <a:solidFill>
                  <a:schemeClr val="accent1"/>
                </a:solidFill>
              </a:rPr>
              <a:t>étudiants. Parcoursup </a:t>
            </a:r>
            <a:r>
              <a:rPr lang="fr-FR" sz="1500" dirty="0">
                <a:solidFill>
                  <a:schemeClr val="accent1"/>
                </a:solidFill>
              </a:rPr>
              <a:t>met en œuvre des actions </a:t>
            </a:r>
            <a:r>
              <a:rPr lang="fr-FR" sz="1500" dirty="0" smtClean="0">
                <a:solidFill>
                  <a:schemeClr val="accent1"/>
                </a:solidFill>
              </a:rPr>
              <a:t>ciblées pour l’accès au supérieur des </a:t>
            </a:r>
            <a:r>
              <a:rPr lang="fr-FR" sz="1500" dirty="0">
                <a:solidFill>
                  <a:schemeClr val="accent1"/>
                </a:solidFill>
              </a:rPr>
              <a:t>lycéens boursiers, professionnels ou technologiques. </a:t>
            </a:r>
            <a:endParaRPr lang="fr-FR" sz="1500" dirty="0" smtClean="0">
              <a:solidFill>
                <a:schemeClr val="accent1"/>
              </a:solidFill>
            </a:endParaRPr>
          </a:p>
          <a:p>
            <a:pPr marL="179388" defTabSz="457200">
              <a:spcBef>
                <a:spcPct val="20000"/>
              </a:spcBef>
              <a:spcAft>
                <a:spcPts val="0"/>
              </a:spcAft>
              <a:buClr>
                <a:srgbClr val="FF0000"/>
              </a:buClr>
              <a:buSzPct val="100000"/>
            </a:pPr>
            <a:r>
              <a:rPr lang="fr-FR" sz="1500" dirty="0" smtClean="0">
                <a:solidFill>
                  <a:schemeClr val="accent1"/>
                </a:solidFill>
              </a:rPr>
              <a:t>Parcoursup </a:t>
            </a:r>
            <a:r>
              <a:rPr lang="fr-FR" sz="1500" dirty="0">
                <a:solidFill>
                  <a:schemeClr val="accent1"/>
                </a:solidFill>
              </a:rPr>
              <a:t>prend en compte les situations </a:t>
            </a:r>
            <a:r>
              <a:rPr lang="fr-FR" sz="1500" dirty="0" smtClean="0">
                <a:solidFill>
                  <a:schemeClr val="accent1"/>
                </a:solidFill>
              </a:rPr>
              <a:t>particulières tels les candidats en situation de handicap ou les sportifs de haut niveau</a:t>
            </a:r>
            <a:endParaRPr lang="fr-FR" sz="15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6 engagements au service des usagers </a:t>
            </a:r>
            <a:endParaRPr lang="fr-FR" sz="1400" b="1" dirty="0">
              <a:solidFill>
                <a:schemeClr val="tx1"/>
              </a:solidFill>
            </a:endParaRP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pPr algn="r"/>
              <a:t>10/01/2023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3" name="Image 2">
            <a:extLst>
              <a:ext uri="{FF2B5EF4-FFF2-40B4-BE49-F238E27FC236}">
                <a16:creationId xmlns=""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pPr algn="r"/>
              <a:t>10/01/2023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21 000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buClr>
                <a:schemeClr val="bg2"/>
              </a:buClr>
              <a:buFont typeface="Courier New" panose="02070309020205020404" pitchFamily="49" charset="0"/>
              <a:buChar char="o"/>
            </a:pPr>
            <a:r>
              <a:rPr lang="fr-FR" sz="1400" b="1" dirty="0">
                <a:solidFill>
                  <a:schemeClr val="bg1"/>
                </a:solidFill>
                <a:highlight>
                  <a:srgbClr val="0000FF"/>
                </a:highlight>
              </a:rPr>
              <a:t>Des formations non sélectives </a:t>
            </a:r>
            <a:r>
              <a:rPr lang="fr-FR" sz="1400" dirty="0">
                <a:solidFill>
                  <a:schemeClr val="accent1"/>
                </a:solidFill>
              </a:rPr>
              <a:t>: les différentes licences (dont les licences « accès santé »), les Parcours préparatoires au professorat des écoles (PPPE) et les parcours d’accès aux études de santé (PASS)</a:t>
            </a:r>
          </a:p>
          <a:p>
            <a:pPr marL="171450" indent="-171450">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sélectives </a:t>
            </a:r>
            <a:r>
              <a:rPr lang="fr-FR" sz="1400" b="1" dirty="0">
                <a:solidFill>
                  <a:schemeClr val="accent1"/>
                </a:solidFill>
              </a:rPr>
              <a:t>: </a:t>
            </a:r>
            <a:r>
              <a:rPr lang="fr-FR" sz="1400" dirty="0">
                <a:solidFill>
                  <a:schemeClr val="accent1"/>
                </a:solidFill>
              </a:rPr>
              <a:t>classes 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en apprentissage </a:t>
            </a: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buClr>
                <a:schemeClr val="bg2"/>
              </a:buClr>
            </a:pPr>
            <a:r>
              <a:rPr lang="fr-FR" sz="1400" b="1" dirty="0">
                <a:solidFill>
                  <a:schemeClr val="bg1"/>
                </a:solidFill>
                <a:highlight>
                  <a:srgbClr val="0000FF"/>
                </a:highlight>
              </a:rPr>
              <a:t>Des informations  utiles à consulter sur </a:t>
            </a:r>
            <a:r>
              <a:rPr lang="fr-FR" sz="1400" b="1" dirty="0" smtClean="0">
                <a:solidFill>
                  <a:schemeClr val="bg1"/>
                </a:solidFill>
                <a:highlight>
                  <a:srgbClr val="0000FF"/>
                </a:highlight>
              </a:rPr>
              <a:t>chaque </a:t>
            </a:r>
            <a:r>
              <a:rPr lang="fr-FR" sz="1400" b="1" dirty="0">
                <a:solidFill>
                  <a:schemeClr val="bg1"/>
                </a:solidFill>
                <a:highlight>
                  <a:srgbClr val="0000FF"/>
                </a:highlight>
              </a:rPr>
              <a:t>fiche </a:t>
            </a:r>
            <a:r>
              <a:rPr lang="fr-FR" sz="1400" b="1" dirty="0" smtClean="0">
                <a:solidFill>
                  <a:schemeClr val="bg1"/>
                </a:solidFill>
                <a:highlight>
                  <a:srgbClr val="0000FF"/>
                </a:highlight>
              </a:rPr>
              <a:t>formation </a:t>
            </a:r>
            <a:r>
              <a:rPr lang="fr-FR" sz="1400" dirty="0">
                <a:solidFill>
                  <a:schemeClr val="accent1"/>
                </a:solidFill>
              </a:rPr>
              <a:t>: </a:t>
            </a:r>
            <a:r>
              <a:rPr lang="fr-FR" sz="1400" dirty="0" smtClean="0">
                <a:solidFill>
                  <a:schemeClr val="accent1"/>
                </a:solidFill>
              </a:rPr>
              <a:t>le taux d’accès, les critères et leur importance, le </a:t>
            </a:r>
            <a:r>
              <a:rPr lang="fr-FR" sz="1400" dirty="0">
                <a:solidFill>
                  <a:schemeClr val="accent1"/>
                </a:solidFill>
              </a:rPr>
              <a:t>statut de l’établissement (</a:t>
            </a:r>
            <a:r>
              <a:rPr lang="fr-FR" sz="1400" dirty="0" smtClean="0">
                <a:solidFill>
                  <a:schemeClr val="accent1"/>
                </a:solidFill>
              </a:rPr>
              <a:t>public/privé), la </a:t>
            </a:r>
            <a:r>
              <a:rPr lang="fr-FR" sz="1400" dirty="0">
                <a:solidFill>
                  <a:schemeClr val="accent1"/>
                </a:solidFill>
              </a:rPr>
              <a:t>nature de la formation (sélective /non </a:t>
            </a:r>
            <a:r>
              <a:rPr lang="fr-FR" sz="1400" dirty="0" smtClean="0">
                <a:solidFill>
                  <a:schemeClr val="accent1"/>
                </a:solidFill>
              </a:rPr>
              <a:t>sélective), les candidats classés en 2022, les </a:t>
            </a:r>
            <a:r>
              <a:rPr lang="fr-FR" sz="1400" dirty="0">
                <a:solidFill>
                  <a:schemeClr val="accent1"/>
                </a:solidFill>
              </a:rPr>
              <a:t>frais de </a:t>
            </a:r>
            <a:r>
              <a:rPr lang="fr-FR" sz="1400" dirty="0" smtClean="0">
                <a:solidFill>
                  <a:schemeClr val="accent1"/>
                </a:solidFill>
              </a:rPr>
              <a:t>scolarité, les </a:t>
            </a:r>
            <a:r>
              <a:rPr lang="fr-FR" sz="1400" dirty="0">
                <a:solidFill>
                  <a:schemeClr val="accent1"/>
                </a:solidFill>
              </a:rPr>
              <a:t>débouchés </a:t>
            </a:r>
            <a:r>
              <a:rPr lang="fr-FR" sz="1400" dirty="0" smtClean="0">
                <a:solidFill>
                  <a:schemeClr val="accent1"/>
                </a:solidFill>
              </a:rPr>
              <a:t>et </a:t>
            </a:r>
            <a:r>
              <a:rPr lang="fr-FR" sz="1400" dirty="0">
                <a:solidFill>
                  <a:schemeClr val="accent1"/>
                </a:solidFill>
              </a:rPr>
              <a:t>possibilités de poursuite </a:t>
            </a:r>
            <a:r>
              <a:rPr lang="fr-FR" sz="1400" dirty="0" smtClean="0">
                <a:solidFill>
                  <a:schemeClr val="accent1"/>
                </a:solidFill>
              </a:rPr>
              <a:t>d’études…</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r>
              <a:rPr lang="fr-FR" sz="1300" dirty="0" smtClean="0"/>
              <a:t>rénové en 2023</a:t>
            </a:r>
            <a:endParaRPr lang="fr-FR" sz="1300" dirty="0"/>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9" name="Image 8"/>
          <p:cNvPicPr>
            <a:picLocks noChangeAspect="1"/>
          </p:cNvPicPr>
          <p:nvPr/>
        </p:nvPicPr>
        <p:blipFill>
          <a:blip r:embed="rId2"/>
          <a:stretch>
            <a:fillRect/>
          </a:stretch>
        </p:blipFill>
        <p:spPr>
          <a:xfrm>
            <a:off x="295368" y="987574"/>
            <a:ext cx="3728729" cy="2088232"/>
          </a:xfrm>
          <a:prstGeom prst="rect">
            <a:avLst/>
          </a:prstGeom>
        </p:spPr>
      </p:pic>
      <p:pic>
        <p:nvPicPr>
          <p:cNvPr id="10" name="Image 9"/>
          <p:cNvPicPr>
            <a:picLocks noChangeAspect="1"/>
          </p:cNvPicPr>
          <p:nvPr/>
        </p:nvPicPr>
        <p:blipFill>
          <a:blip r:embed="rId3"/>
          <a:stretch>
            <a:fillRect/>
          </a:stretch>
        </p:blipFill>
        <p:spPr>
          <a:xfrm>
            <a:off x="4716016" y="1131590"/>
            <a:ext cx="3580002" cy="2227792"/>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723275"/>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a:t>
            </a:r>
            <a:r>
              <a:rPr lang="fr-FR" sz="1300" dirty="0" smtClean="0"/>
              <a:t>la page d’accueil de parcoursup.fr  </a:t>
            </a:r>
            <a:endParaRPr lang="fr-FR" sz="1300" dirty="0"/>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6" name="Image 5">
            <a:extLst>
              <a:ext uri="{FF2B5EF4-FFF2-40B4-BE49-F238E27FC236}">
                <a16:creationId xmlns=""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pPr algn="r"/>
              <a:t>10/01/2023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3" name="Image 2">
            <a:extLst>
              <a:ext uri="{FF2B5EF4-FFF2-40B4-BE49-F238E27FC236}">
                <a16:creationId xmlns=""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3304</TotalTime>
  <Words>980</Words>
  <Application>Microsoft Office PowerPoint</Application>
  <PresentationFormat>Affichage à l'écran (16:9)</PresentationFormat>
  <Paragraphs>125</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cp:lastModifiedBy>
  <cp:revision>137</cp:revision>
  <dcterms:created xsi:type="dcterms:W3CDTF">2020-10-27T08:44:50Z</dcterms:created>
  <dcterms:modified xsi:type="dcterms:W3CDTF">2023-01-10T15:55:15Z</dcterms:modified>
</cp:coreProperties>
</file>